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C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1;&#1072;&#1082;&#1099;&#1090;&#1073;&#1077;&#1082;\Desktop\Zemlya3.a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b="1" dirty="0"/>
              <a:t>Подготовительные работы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>
                <a:latin typeface="Times New Roman" pitchFamily="18" charset="0"/>
                <a:cs typeface="Times New Roman" pitchFamily="18" charset="0"/>
              </a:rPr>
              <a:t>Состав подготовительных работ: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Востановление и закрепление трассы;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Чистка участка;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Работы по отметке;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Срезка растительного слоя;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водоотведения</a:t>
            </a:r>
            <a:r>
              <a:rPr lang="kk-KZ" dirty="0">
                <a:latin typeface="Times New Roman" panose="02020603050405020304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Autofit/>
          </a:bodyPr>
          <a:lstStyle/>
          <a:p>
            <a:pPr algn="ctr"/>
            <a:r>
              <a:rPr lang="ru-RU" sz="2800" b="1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И ЗАКРЕПЛЕНИЕ ТРАССЫ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4869160"/>
            <a:ext cx="7992888" cy="158268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 закрепление трассы: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а – на ровных участках; б – на кривых участках;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3200" dirty="0">
                <a:latin typeface="Times New Roman" panose="02020603050405020304" pitchFamily="18" charset="0"/>
                <a:cs typeface="Times New Roman" pitchFamily="18" charset="0"/>
              </a:rPr>
              <a:t>1 – 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столбики с отметками</a:t>
            </a:r>
            <a:r>
              <a:rPr lang="kk-KZ" sz="3200" dirty="0">
                <a:latin typeface="Times New Roman" panose="02020603050405020304" pitchFamily="18" charset="0"/>
                <a:cs typeface="Times New Roman" pitchFamily="18" charset="0"/>
              </a:rPr>
              <a:t>; 2 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выносные сваи; 3 – граница полосы отвода на линию; 4 – ось пути; 5 - пикеты; В – ширина полосы отвода на линию; НК – начальная кривая; КК – конец кривая; ВУ-вершина угла; Т-тангенс кривых; R-радиус кривых; к-касательная к кривым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052736"/>
            <a:ext cx="626469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7772400" cy="850106"/>
          </a:xfrm>
        </p:spPr>
        <p:txBody>
          <a:bodyPr>
            <a:noAutofit/>
          </a:bodyPr>
          <a:lstStyle/>
          <a:p>
            <a:pPr algn="ctr"/>
            <a:r>
              <a:rPr lang="ru-RU" sz="3200" b="1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ОЧИСТКА ПОЛОСЫ 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484784"/>
            <a:ext cx="7772400" cy="4535016"/>
          </a:xfrm>
        </p:spPr>
        <p:txBody>
          <a:bodyPr>
            <a:normAutofit/>
          </a:bodyPr>
          <a:lstStyle/>
          <a:p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от опор и сетей электрических и контактных систем, сооружений и трубопроводов;</a:t>
            </a:r>
            <a:r>
              <a:rPr lang="kk-KZ" sz="3600" dirty="0">
                <a:latin typeface="Times New Roman" panose="02020603050405020304" pitchFamily="18" charset="0"/>
                <a:cs typeface="Times New Roman" pitchFamily="18" charset="0"/>
              </a:rPr>
              <a:t>;</a:t>
            </a:r>
          </a:p>
          <a:p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Очистка от леса, ивы и пней деревьев</a:t>
            </a:r>
            <a:r>
              <a:rPr lang="kk-KZ" sz="3600" dirty="0">
                <a:latin typeface="Times New Roman" panose="02020603050405020304" pitchFamily="18" charset="0"/>
                <a:cs typeface="Times New Roman" pitchFamily="18" charset="0"/>
              </a:rPr>
              <a:t>;</a:t>
            </a:r>
          </a:p>
          <a:p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Очистка от крупных камней и т. д</a:t>
            </a:r>
            <a:r>
              <a:rPr lang="kk-KZ" sz="3600" dirty="0">
                <a:latin typeface="Times New Roman" panose="02020603050405020304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95536" y="1124744"/>
          <a:ext cx="8235630" cy="5173160"/>
        </p:xfrm>
        <a:graphic>
          <a:graphicData uri="http://schemas.openxmlformats.org/drawingml/2006/table">
            <a:tbl>
              <a:tblPr/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3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6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6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26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79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Автомобиль жолының санаты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Қозғалу жолағы</a:t>
                      </a: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ның саны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Бөлінген жолақтың жалпы ені, м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(жергілікті жердің көлденең еңістігінде)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0-ден 1:20 на дейін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1:20-нан 1:10-на дейін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0-ден 1:20 на дейін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1:20-нан 1:10-на дейін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Ауылшаруашылық маңызы бар жерлер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Ауылшаруашылық үшін жарамсыз жерлер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8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63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64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74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55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56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64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65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47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48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55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56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32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39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III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26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28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36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38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IV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36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V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22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33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34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190001" y="-140731"/>
            <a:ext cx="476399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4.1 кесте – Жер бөлу нормасы</a:t>
            </a:r>
            <a:endParaRPr kumimoji="0" lang="kk-KZ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E94E02-7E28-40BD-8563-CDD676545B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4801" r="19288" b="16401"/>
          <a:stretch/>
        </p:blipFill>
        <p:spPr>
          <a:xfrm>
            <a:off x="278296" y="110799"/>
            <a:ext cx="8704444" cy="64865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139" y="620688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работ по о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чистке от леса, ивы и пней деревьев 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Обрезка мелких деревьев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Распил и снос больших деревьев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Діңдерін бұтақтардан тазалау және тазаланатын жолақ шетіне шығару;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Выкорчевывание и зачистка корней деревьев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Валка тополей и заделка траншей, оставшихся от очистки пней.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>
                <a:latin typeface="Times New Roman" pitchFamily="18" charset="0"/>
                <a:cs typeface="Times New Roman" pitchFamily="18" charset="0"/>
              </a:rPr>
              <a:t>Машины для подготовительных работ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149080"/>
            <a:ext cx="3744416" cy="20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844824"/>
            <a:ext cx="748883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11560" y="548681"/>
          <a:ext cx="8352926" cy="5583392"/>
        </p:xfrm>
        <a:graphic>
          <a:graphicData uri="http://schemas.openxmlformats.org/drawingml/2006/table">
            <a:tbl>
              <a:tblPr/>
              <a:tblGrid>
                <a:gridCol w="1479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7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7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7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04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04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214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Көрсеткіштері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Тал кескіштер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Түбір жұлғыштар-жинағыштар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(Корчевателн-собиратели)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2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ДП-4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ДП-24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ДП-3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төрт табанды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ДП-25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төрт табанды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ДП-8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алты табанды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базалы трактор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Т-100МЗГП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Т130.1Г-1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Т-100МЗГП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Т130.1Г-1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ДТ-75Б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қозғалтқыш қуаты, кВТ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79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103/118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79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103/118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55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4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Жұмыс өнімділігі, сағатына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0,4...0,5 га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0,5...0,8 га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0,15 га/ 20 түбірге дейін,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12 м</a:t>
                      </a:r>
                      <a:r>
                        <a:rPr lang="kk-KZ" sz="1600" baseline="3000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0,2 га/45 түбірге дейін,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8 м</a:t>
                      </a:r>
                      <a:r>
                        <a:rPr lang="kk-KZ" sz="1600" baseline="3000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4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Кесілетін теректер диаметрлері, мм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200...300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400-ге дейін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450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450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300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05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Қайырма: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Алу ені, мм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Жоспарда пышақ қою бұрышы, град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3600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64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3600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64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1380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1380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2170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РАЗМЕТКА НАСЫПЕЙ С БОКОВЫМ ЗАПАСОМ НА РОВНЫХ УЧАСТКАХ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– сурет – 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установки свай при разметке насыпи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– 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насыпи грунта на уровне подстилающего покрытия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м; Н – высота насыпи, м; m – 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залегания насыпных и фондовых откосов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Нр – 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глубина бокового запаса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 (Нр &lt; 1м)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628800"/>
            <a:ext cx="669674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548680"/>
            <a:ext cx="7772400" cy="547112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определение </a:t>
            </a:r>
            <a:r>
              <a:rPr lang="ru-RU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ширины насыпи грунта на уровне подстилающего покрытия 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= b + 2mh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   b – ширина поверхности насыпи, м;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– толщина конструкции дорожной одежды, м.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l</a:t>
            </a:r>
            <a:r>
              <a:rPr lang="kk-KZ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от оси насыпи до края подошвы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м;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kk-KZ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br>
              <a:rPr lang="ru-RU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0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от оси насыпи до кромки бокового запаса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м;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Wн – </a:t>
            </a:r>
            <a:r>
              <a:rPr lang="ru-RU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поперечного сечения насыпи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</a:t>
            </a:r>
            <a:r>
              <a:rPr lang="kk-KZ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Кп – </a:t>
            </a:r>
            <a:r>
              <a:rPr lang="ru-RU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относительного уплотнения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996952"/>
            <a:ext cx="115212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996952"/>
            <a:ext cx="201622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7"/>
            <a:ext cx="7772400" cy="994121"/>
          </a:xfrm>
        </p:spPr>
        <p:txBody>
          <a:bodyPr>
            <a:noAutofit/>
          </a:bodyPr>
          <a:lstStyle/>
          <a:p>
            <a:pPr algn="ctr"/>
            <a:r>
              <a:rPr lang="ru-RU" sz="2800" b="0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РАЗМЕТКА НАСЫПЕЙ НА КРИВЫХ УЧАСТКАХ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kk-KZ" dirty="0"/>
              <a:t>Низ откоса:</a:t>
            </a:r>
            <a:endParaRPr lang="ru-RU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kk-KZ" dirty="0"/>
              <a:t>Вверх откоса:</a:t>
            </a:r>
            <a:endParaRPr lang="ru-RU" dirty="0"/>
          </a:p>
          <a:p>
            <a:pPr>
              <a:buNone/>
            </a:pPr>
            <a:r>
              <a:rPr lang="kk-KZ" dirty="0"/>
              <a:t> 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12776"/>
            <a:ext cx="619268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869160"/>
            <a:ext cx="1965452" cy="630428"/>
          </a:xfrm>
          <a:prstGeom prst="rect">
            <a:avLst/>
          </a:prstGeom>
          <a:noFill/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098" y="3933053"/>
            <a:ext cx="1874722" cy="612890"/>
          </a:xfrm>
          <a:prstGeom prst="rect">
            <a:avLst/>
          </a:prstGeom>
          <a:noFill/>
        </p:spPr>
      </p:pic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962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/>
          </a:bodyPr>
          <a:lstStyle/>
          <a:p>
            <a:pPr algn="ctr"/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ОТМЕТКА ВЫЕМОК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– на горизонтальных участках; </a:t>
            </a:r>
            <a:r>
              <a:rPr lang="kk-KZ" sz="2000" i="1" dirty="0">
                <a:latin typeface="Times New Roman" panose="02020603050405020304" pitchFamily="18" charset="0"/>
                <a:cs typeface="Times New Roman" pitchFamily="18" charset="0"/>
              </a:rPr>
              <a:t>б</a:t>
            </a: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 –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кривых участках с одинаковым горизонтальным уклоном:</a:t>
            </a:r>
            <a:endParaRPr lang="ru-RU" sz="20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1 –лекало откоса; 2 – сваи (веха)</a:t>
            </a:r>
            <a:endParaRPr lang="ru-RU" sz="20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908720"/>
            <a:ext cx="604867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725144"/>
            <a:ext cx="1859356" cy="496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5589240"/>
            <a:ext cx="237626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5589240"/>
            <a:ext cx="216024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/>
          </a:bodyPr>
          <a:lstStyle/>
          <a:p>
            <a:pPr algn="ctr"/>
            <a:r>
              <a:rPr lang="kk-KZ" sz="2400" dirty="0">
                <a:solidFill>
                  <a:srgbClr val="FF5C9C"/>
                </a:solidFill>
                <a:latin typeface="Times New Roman" pitchFamily="18" charset="0"/>
                <a:cs typeface="Times New Roman" pitchFamily="18" charset="0"/>
              </a:rPr>
              <a:t>ҚҰНАРЛЫ ҚАБАТТЫ КЕСУ</a:t>
            </a:r>
            <a:endParaRPr lang="ru-RU" sz="2400" dirty="0">
              <a:solidFill>
                <a:srgbClr val="FF5C9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655272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emlya3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95536" y="188640"/>
            <a:ext cx="8496943" cy="59565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312</TotalTime>
  <Words>578</Words>
  <Application>Microsoft Office PowerPoint</Application>
  <PresentationFormat>Экран (4:3)</PresentationFormat>
  <Paragraphs>184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Подготовительные работы</vt:lpstr>
      <vt:lpstr>Состав подготовительных работ:</vt:lpstr>
      <vt:lpstr>ВОССТАНОВЛЕНИЕ И ЗАКРЕПЛЕНИЕ ТРАССЫ</vt:lpstr>
      <vt:lpstr>ОЧИСТКА ПОЛОСЫ </vt:lpstr>
      <vt:lpstr>Презентация PowerPoint</vt:lpstr>
      <vt:lpstr>Порядок работ по очистке от леса, ивы и пней деревьев :</vt:lpstr>
      <vt:lpstr>Машины для подготовительных работ</vt:lpstr>
      <vt:lpstr>Презентация PowerPoint</vt:lpstr>
      <vt:lpstr>РАЗМЕТКА НАСЫПЕЙ С БОКОВЫМ ЗАПАСОМ НА РОВНЫХ УЧАСТКАХ</vt:lpstr>
      <vt:lpstr>Презентация PowerPoint</vt:lpstr>
      <vt:lpstr>РАЗМЕТКА НАСЫПЕЙ НА КРИВЫХ УЧАСТКАХ</vt:lpstr>
      <vt:lpstr>ОТМЕТКА ВЫЕМОК</vt:lpstr>
      <vt:lpstr>ҚҰНАРЛЫ ҚАБАТТЫ КЕСУ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Mura</dc:creator>
  <cp:lastModifiedBy>ABakirbaeva@outlook.com</cp:lastModifiedBy>
  <cp:revision>30</cp:revision>
  <dcterms:created xsi:type="dcterms:W3CDTF">2014-02-09T09:52:24Z</dcterms:created>
  <dcterms:modified xsi:type="dcterms:W3CDTF">2021-11-15T02:50:40Z</dcterms:modified>
</cp:coreProperties>
</file>